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3" r:id="rId3"/>
    <p:sldId id="272" r:id="rId4"/>
    <p:sldId id="260" r:id="rId5"/>
    <p:sldId id="267" r:id="rId6"/>
    <p:sldId id="269" r:id="rId7"/>
    <p:sldId id="276" r:id="rId8"/>
    <p:sldId id="268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8" r:id="rId23"/>
    <p:sldId id="259" r:id="rId24"/>
    <p:sldId id="258" r:id="rId25"/>
    <p:sldId id="340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41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42" r:id="rId63"/>
    <p:sldId id="343" r:id="rId64"/>
    <p:sldId id="332" r:id="rId65"/>
    <p:sldId id="333" r:id="rId66"/>
    <p:sldId id="334" r:id="rId67"/>
    <p:sldId id="339" r:id="rId68"/>
    <p:sldId id="335" r:id="rId69"/>
    <p:sldId id="336" r:id="rId70"/>
    <p:sldId id="337" r:id="rId71"/>
    <p:sldId id="257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Cascadia Code" pitchFamily="49" charset="0"/>
      <p:regular r:id="rId80"/>
      <p:bold r:id="rId81"/>
      <p:italic r:id="rId82"/>
      <p:boldItalic r:id="rId83"/>
    </p:embeddedFont>
    <p:embeddedFont>
      <p:font typeface="Rokkitt" pitchFamily="2" charset="77"/>
      <p:regular r:id="rId84"/>
      <p:bold r:id="rId85"/>
    </p:embeddedFont>
    <p:embeddedFont>
      <p:font typeface="Rubik" pitchFamily="2" charset="-79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69"/>
            <p14:sldId id="276"/>
            <p14:sldId id="268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34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cimal System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41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Hexadecimal System" id="{E462F7A0-C93C-42FD-B5D9-5040B3B4E32A}">
          <p14:sldIdLst>
            <p14:sldId id="298"/>
            <p14:sldId id="319"/>
            <p14:sldId id="331"/>
            <p14:sldId id="320"/>
            <p14:sldId id="321"/>
            <p14:sldId id="342"/>
            <p14:sldId id="343"/>
            <p14:sldId id="332"/>
          </p14:sldIdLst>
        </p14:section>
        <p14:section name="Encoding" id="{C59BCBC0-64B6-4DD3-B409-D297474B3A5E}">
          <p14:sldIdLst>
            <p14:sldId id="333"/>
            <p14:sldId id="334"/>
            <p14:sldId id="339"/>
            <p14:sldId id="335"/>
            <p14:sldId id="336"/>
            <p14:sldId id="33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C5F"/>
    <a:srgbClr val="7F9334"/>
    <a:srgbClr val="8EA33B"/>
    <a:srgbClr val="809235"/>
    <a:srgbClr val="D95821"/>
    <a:srgbClr val="9C7CA5"/>
    <a:srgbClr val="1282A2"/>
    <a:srgbClr val="F55D3E"/>
    <a:srgbClr val="14151A"/>
    <a:srgbClr val="E71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 autoAdjust="0"/>
    <p:restoredTop sz="94610" autoAdjust="0"/>
  </p:normalViewPr>
  <p:slideViewPr>
    <p:cSldViewPr showGuides="1">
      <p:cViewPr>
        <p:scale>
          <a:sx n="176" d="100"/>
          <a:sy n="176" d="100"/>
        </p:scale>
        <p:origin x="56" y="-7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latin typeface="+mn-lt"/>
              </a:rPr>
              <a:t>Módulo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>
                <a:solidFill>
                  <a:srgbClr val="212738"/>
                </a:solidFill>
              </a:rPr>
              <a:t>Topic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>
                <a:solidFill>
                  <a:srgbClr val="1282A2"/>
                </a:solidFill>
              </a:rPr>
              <a:t>Data </a:t>
            </a:r>
            <a:r>
              <a:rPr lang="es-MX" sz="4000" b="1" err="1">
                <a:solidFill>
                  <a:srgbClr val="1282A2"/>
                </a:solidFill>
              </a:rPr>
              <a:t>Representation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1.75V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1.76V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3.5V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0.8</a:t>
            </a:r>
            <a:endParaRPr lang="en-US" sz="360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1.75V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1.76V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3.5V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1.74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1190" y="5759748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though external factors affected a memory sector, no data corruption </a:t>
            </a:r>
            <a:r>
              <a:rPr lang="en-US" sz="2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ocurred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Now we assume we have 4 ranges:</a:t>
            </a:r>
          </a:p>
          <a:p>
            <a:endParaRPr lang="es-MX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0 = 0V to 0.75V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1 = 0.76V to 1.50V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2 = 1.51 to 2.25V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3 = 2.26V to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1.51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3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0V to 0.75V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0.76V to 1.5V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1.51V to 2.25V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2.26V to 3.0V</a:t>
            </a:r>
            <a:endParaRPr lang="en-US" sz="200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1.51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3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0.75V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0.76V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1.5V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1.51V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2.25V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2.26V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3.0V</a:t>
            </a:r>
            <a:endParaRPr lang="en-US" sz="200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2.26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small interference on the data array impacts the contents of the registers. The more ranges there are, the higher risk of data corruption.</a:t>
            </a: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/>
              <a:t>Bits y Bytes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Byte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/>
              <a:t>A </a:t>
            </a:r>
            <a:r>
              <a:rPr lang="es-MX" err="1"/>
              <a:t>group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8 bits </a:t>
            </a:r>
            <a:r>
              <a:rPr lang="es-MX" err="1"/>
              <a:t>is</a:t>
            </a:r>
            <a:r>
              <a:rPr lang="es-MX"/>
              <a:t> </a:t>
            </a:r>
            <a:r>
              <a:rPr lang="es-MX" err="1"/>
              <a:t>known</a:t>
            </a:r>
            <a:r>
              <a:rPr lang="es-MX"/>
              <a:t> as a </a:t>
            </a:r>
            <a:r>
              <a:rPr lang="es-MX" b="1">
                <a:solidFill>
                  <a:srgbClr val="F55D3E"/>
                </a:solidFill>
              </a:rPr>
              <a:t>byte</a:t>
            </a:r>
            <a:r>
              <a:rPr lang="es-MX"/>
              <a:t>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A single bit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Internet </a:t>
            </a:r>
            <a:r>
              <a:rPr lang="es-MX" err="1"/>
              <a:t>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err="1"/>
              <a:t>How</a:t>
            </a:r>
            <a:r>
              <a:rPr lang="es-MX"/>
              <a:t> </a:t>
            </a:r>
            <a:r>
              <a:rPr lang="es-MX" err="1"/>
              <a:t>is</a:t>
            </a:r>
            <a:r>
              <a:rPr lang="es-MX"/>
              <a:t> data </a:t>
            </a:r>
            <a:r>
              <a:rPr lang="es-MX" err="1"/>
              <a:t>bandwidth</a:t>
            </a:r>
            <a:r>
              <a:rPr lang="es-MX"/>
              <a:t> </a:t>
            </a:r>
            <a:r>
              <a:rPr lang="es-MX" err="1"/>
              <a:t>measured</a:t>
            </a:r>
            <a:r>
              <a:rPr lang="es-MX"/>
              <a:t> </a:t>
            </a:r>
            <a:r>
              <a:rPr lang="es-MX" err="1"/>
              <a:t>by</a:t>
            </a:r>
            <a:r>
              <a:rPr lang="es-MX"/>
              <a:t> </a:t>
            </a:r>
            <a:r>
              <a:rPr lang="es-MX" err="1"/>
              <a:t>your</a:t>
            </a:r>
            <a:r>
              <a:rPr lang="es-MX"/>
              <a:t> ISP?</a:t>
            </a:r>
          </a:p>
          <a:p>
            <a:pPr marL="0" indent="0">
              <a:buNone/>
            </a:pPr>
            <a:r>
              <a:rPr lang="es-MX"/>
              <a:t>(Internet </a:t>
            </a:r>
            <a:r>
              <a:rPr lang="es-MX" err="1"/>
              <a:t>Service</a:t>
            </a:r>
            <a:r>
              <a:rPr lang="es-MX"/>
              <a:t> </a:t>
            </a:r>
            <a:r>
              <a:rPr lang="es-MX" err="1"/>
              <a:t>Provider</a:t>
            </a:r>
            <a:r>
              <a:rPr lang="es-MX"/>
              <a:t>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472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/>
              <a:t>50 Megabits per </a:t>
            </a:r>
            <a:r>
              <a:rPr lang="es-MX" sz="3200" err="1"/>
              <a:t>second</a:t>
            </a:r>
            <a:endParaRPr lang="es-MX" sz="3200"/>
          </a:p>
          <a:p>
            <a:pPr algn="ctr"/>
            <a:endParaRPr lang="es-MX" sz="3200"/>
          </a:p>
          <a:p>
            <a:pPr algn="ctr"/>
            <a:endParaRPr lang="es-MX" sz="3200"/>
          </a:p>
          <a:p>
            <a:pPr algn="ctr"/>
            <a:r>
              <a:rPr lang="es-MX" sz="3200"/>
              <a:t>Divide </a:t>
            </a:r>
            <a:r>
              <a:rPr lang="es-MX" sz="3200" err="1"/>
              <a:t>by</a:t>
            </a:r>
            <a:r>
              <a:rPr lang="es-MX" sz="3200"/>
              <a:t> 8</a:t>
            </a:r>
          </a:p>
          <a:p>
            <a:pPr algn="ctr"/>
            <a:endParaRPr lang="es-MX" sz="3200"/>
          </a:p>
          <a:p>
            <a:pPr algn="ctr"/>
            <a:endParaRPr lang="es-MX" sz="3200"/>
          </a:p>
          <a:p>
            <a:pPr algn="ctr"/>
            <a:r>
              <a:rPr lang="es-MX" sz="3200"/>
              <a:t>6.25 Megabytes per </a:t>
            </a:r>
            <a:r>
              <a:rPr lang="es-MX" sz="3200" err="1"/>
              <a:t>second</a:t>
            </a:r>
            <a:endParaRPr lang="es-MX" sz="32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JEDEC </a:t>
            </a:r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IEC </a:t>
            </a:r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s-MX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The difference in this systems is if they measure data using powers of 10, or powers of 2</a:t>
            </a: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Valor (bytes)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Decimal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kilobyte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terabyte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petabyte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err="1"/>
              <a:t>Metric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err="1"/>
              <a:t>What</a:t>
            </a:r>
            <a:r>
              <a:rPr lang="es-MX"/>
              <a:t> </a:t>
            </a:r>
            <a:r>
              <a:rPr lang="es-MX" err="1"/>
              <a:t>language</a:t>
            </a:r>
            <a:r>
              <a:rPr lang="es-MX"/>
              <a:t> do </a:t>
            </a:r>
            <a:r>
              <a:rPr lang="es-MX" err="1"/>
              <a:t>computers</a:t>
            </a:r>
            <a:r>
              <a:rPr lang="es-MX"/>
              <a:t> </a:t>
            </a:r>
            <a:r>
              <a:rPr lang="es-MX" err="1"/>
              <a:t>think</a:t>
            </a:r>
            <a:r>
              <a:rPr lang="es-MX"/>
              <a:t> 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Valor (bytes)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IEC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JEDEC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kilobyte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TiB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terabyte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petabyte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/>
              <a:t>Mac OS uses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metric</a:t>
            </a:r>
            <a:r>
              <a:rPr lang="es-MX"/>
              <a:t> </a:t>
            </a:r>
            <a:r>
              <a:rPr lang="es-MX" err="1"/>
              <a:t>system</a:t>
            </a:r>
            <a:r>
              <a:rPr lang="es-MX"/>
              <a:t> (</a:t>
            </a:r>
            <a:r>
              <a:rPr lang="es-MX" err="1"/>
              <a:t>powers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10)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measure</a:t>
            </a:r>
            <a:r>
              <a:rPr lang="es-MX"/>
              <a:t> file </a:t>
            </a:r>
            <a:r>
              <a:rPr lang="es-MX" err="1"/>
              <a:t>sizes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/>
              <a:t>Windows uses JEDEC </a:t>
            </a:r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r>
              <a:rPr lang="es-MX"/>
              <a:t> (</a:t>
            </a:r>
            <a:r>
              <a:rPr lang="es-MX" err="1"/>
              <a:t>powers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2)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measure</a:t>
            </a:r>
            <a:r>
              <a:rPr lang="es-MX"/>
              <a:t> file </a:t>
            </a:r>
            <a:r>
              <a:rPr lang="es-MX" err="1"/>
              <a:t>sizes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858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err="1"/>
              <a:t>Characters</a:t>
            </a:r>
            <a:endParaRPr lang="en-US" sz="11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Computers use </a:t>
            </a:r>
            <a:r>
              <a:rPr lang="en-US" b="1">
                <a:solidFill>
                  <a:schemeClr val="bg2"/>
                </a:solidFill>
              </a:rPr>
              <a:t>character sets</a:t>
            </a:r>
            <a:r>
              <a:rPr lang="en-US"/>
              <a:t> to transmit, store, and process information. Each symbol within a character set is denominated a </a:t>
            </a:r>
            <a:r>
              <a:rPr lang="en-US" b="1">
                <a:solidFill>
                  <a:srgbClr val="F55D3E"/>
                </a:solidFill>
              </a:rPr>
              <a:t>character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Each character represents something different: </a:t>
            </a:r>
          </a:p>
          <a:p>
            <a:r>
              <a:rPr lang="en-US"/>
              <a:t>Sound</a:t>
            </a:r>
          </a:p>
          <a:p>
            <a:r>
              <a:rPr lang="en-US"/>
              <a:t>Pause</a:t>
            </a:r>
          </a:p>
          <a:p>
            <a:r>
              <a:rPr lang="en-US"/>
              <a:t>Number</a:t>
            </a:r>
          </a:p>
          <a:p>
            <a:r>
              <a:rPr lang="en-US"/>
              <a:t>Feeling</a:t>
            </a:r>
          </a:p>
          <a:p>
            <a:r>
              <a:rPr lang="en-US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Characters</a:t>
            </a:r>
            <a:endParaRPr lang="en-US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6F39879-38A6-62A8-4450-6F34FBD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9728"/>
            <a:ext cx="7587343" cy="5711550"/>
          </a:xfrm>
        </p:spPr>
      </p:pic>
    </p:spTree>
    <p:extLst>
      <p:ext uri="{BB962C8B-B14F-4D97-AF65-F5344CB8AC3E}">
        <p14:creationId xmlns:p14="http://schemas.microsoft.com/office/powerpoint/2010/main" val="413899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Alphabetic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Represents all 26 letters of the English alphabet, in upper and lower case.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Numeric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Represents numbers using the decimal base. From “0” to “9”.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E987D-703C-C295-3ABA-191CB5A8430F}"/>
              </a:ext>
            </a:extLst>
          </p:cNvPr>
          <p:cNvGrpSpPr/>
          <p:nvPr/>
        </p:nvGrpSpPr>
        <p:grpSpPr>
          <a:xfrm>
            <a:off x="2209800" y="2209800"/>
            <a:ext cx="6990767" cy="3970792"/>
            <a:chOff x="794657" y="2255836"/>
            <a:chExt cx="6990767" cy="3970792"/>
          </a:xfrm>
        </p:grpSpPr>
        <p:pic>
          <p:nvPicPr>
            <p:cNvPr id="4" name="Picture 3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37C98B21-74B9-EA41-5E40-5BA292F53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03" t="49874"/>
            <a:stretch/>
          </p:blipFill>
          <p:spPr>
            <a:xfrm>
              <a:off x="816428" y="2255836"/>
              <a:ext cx="1245248" cy="1986189"/>
            </a:xfrm>
            <a:prstGeom prst="rect">
              <a:avLst/>
            </a:prstGeom>
          </p:spPr>
        </p:pic>
        <p:pic>
          <p:nvPicPr>
            <p:cNvPr id="5" name="Picture 4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6087E9C-8C96-0AEA-F934-F9DACFABD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4" r="32488"/>
            <a:stretch/>
          </p:blipFill>
          <p:spPr>
            <a:xfrm>
              <a:off x="2223990" y="4093028"/>
              <a:ext cx="4750448" cy="2133600"/>
            </a:xfrm>
            <a:prstGeom prst="rect">
              <a:avLst/>
            </a:prstGeom>
          </p:spPr>
        </p:pic>
        <p:pic>
          <p:nvPicPr>
            <p:cNvPr id="9" name="Picture 8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FFD40DF-9F7E-7699-3A0E-6544A2AE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6" b="55495"/>
            <a:stretch/>
          </p:blipFill>
          <p:spPr>
            <a:xfrm>
              <a:off x="794657" y="4093028"/>
              <a:ext cx="1169048" cy="1763486"/>
            </a:xfrm>
            <a:prstGeom prst="rect">
              <a:avLst/>
            </a:prstGeom>
          </p:spPr>
        </p:pic>
        <p:pic>
          <p:nvPicPr>
            <p:cNvPr id="10" name="Picture 9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B5A7F43E-C8E3-F91D-6C50-2BA8CBF9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63" b="53634"/>
            <a:stretch/>
          </p:blipFill>
          <p:spPr>
            <a:xfrm>
              <a:off x="2146624" y="2255836"/>
              <a:ext cx="5638800" cy="1837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Special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Special characters from other languages (i.e., Spanish, French, German). They also include characters that transmit emphasis, questions, enumerations, among others.</a:t>
            </a:r>
          </a:p>
          <a:p>
            <a:r>
              <a:rPr lang="en-US"/>
              <a:t>SPACE</a:t>
            </a:r>
          </a:p>
          <a:p>
            <a:r>
              <a:rPr lang="en-US"/>
              <a:t>() {} [] &lt; &gt;</a:t>
            </a:r>
          </a:p>
          <a:p>
            <a:r>
              <a:rPr lang="en-US"/>
              <a:t>@</a:t>
            </a:r>
          </a:p>
          <a:p>
            <a:r>
              <a:rPr lang="en-US"/>
              <a:t>¡ ! ¿ ?</a:t>
            </a:r>
          </a:p>
          <a:p>
            <a:r>
              <a:rPr lang="en-US"/>
              <a:t>, . ;</a:t>
            </a:r>
          </a:p>
          <a:p>
            <a:r>
              <a:rPr lang="en-US"/>
              <a:t>= + - / * %</a:t>
            </a:r>
          </a:p>
          <a:p>
            <a:r>
              <a:rPr lang="en-US"/>
              <a:t>Ñ ß á ë î</a:t>
            </a:r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Control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Characters with no graphic representation serve as control characters to indicate tabs, line feeds, segments, etc.</a:t>
            </a:r>
          </a:p>
          <a:p>
            <a:r>
              <a:rPr lang="en-US"/>
              <a:t>TAB</a:t>
            </a:r>
          </a:p>
          <a:p>
            <a:r>
              <a:rPr lang="en-US"/>
              <a:t>NULL</a:t>
            </a:r>
          </a:p>
          <a:p>
            <a:r>
              <a:rPr lang="en-US"/>
              <a:t>BELL</a:t>
            </a:r>
          </a:p>
          <a:p>
            <a:r>
              <a:rPr lang="en-US"/>
              <a:t>Backspace</a:t>
            </a:r>
          </a:p>
          <a:p>
            <a:r>
              <a:rPr lang="en-US"/>
              <a:t>Line Feed</a:t>
            </a:r>
          </a:p>
          <a:p>
            <a:r>
              <a:rPr lang="en-US"/>
              <a:t>Carriage Return</a:t>
            </a:r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err="1">
                <a:solidFill>
                  <a:srgbClr val="FFFFFF"/>
                </a:solidFill>
              </a:rPr>
              <a:t>To</a:t>
            </a:r>
            <a:r>
              <a:rPr lang="es-MX" sz="2800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interpret</a:t>
            </a:r>
            <a:r>
              <a:rPr lang="es-MX" sz="2800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information</a:t>
            </a:r>
            <a:r>
              <a:rPr lang="es-MX" sz="2800">
                <a:solidFill>
                  <a:srgbClr val="FFFFFF"/>
                </a:solidFill>
              </a:rPr>
              <a:t>, </a:t>
            </a:r>
            <a:r>
              <a:rPr lang="es-MX" sz="2800" err="1">
                <a:solidFill>
                  <a:srgbClr val="FFFFFF"/>
                </a:solidFill>
              </a:rPr>
              <a:t>computers</a:t>
            </a:r>
            <a:r>
              <a:rPr lang="es-MX" sz="2800">
                <a:solidFill>
                  <a:srgbClr val="FFFFFF"/>
                </a:solidFill>
              </a:rPr>
              <a:t> use </a:t>
            </a:r>
            <a:r>
              <a:rPr lang="es-MX" sz="2800" b="1" err="1">
                <a:solidFill>
                  <a:srgbClr val="FFFFFF"/>
                </a:solidFill>
              </a:rPr>
              <a:t>binary</a:t>
            </a:r>
            <a:r>
              <a:rPr lang="es-MX" sz="2800" b="1">
                <a:solidFill>
                  <a:srgbClr val="FFFFFF"/>
                </a:solidFill>
              </a:rPr>
              <a:t> </a:t>
            </a:r>
            <a:r>
              <a:rPr lang="es-MX" sz="2800" b="1" err="1">
                <a:solidFill>
                  <a:srgbClr val="FFFFFF"/>
                </a:solidFill>
              </a:rPr>
              <a:t>language</a:t>
            </a:r>
            <a:r>
              <a:rPr lang="es-MX" sz="2800" b="1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based</a:t>
            </a:r>
            <a:r>
              <a:rPr lang="es-MX" sz="2800">
                <a:solidFill>
                  <a:srgbClr val="FFFFFF"/>
                </a:solidFill>
              </a:rPr>
              <a:t> in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Graphic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® ₿ ℗ ☺</a:t>
            </a:r>
          </a:p>
          <a:p>
            <a:r>
              <a:rPr lang="ja-JP" altLang="en-US"/>
              <a:t>→㱺☞⇏➴⤱☃★</a:t>
            </a:r>
            <a:endParaRPr lang="es-MX" altLang="ja-JP"/>
          </a:p>
          <a:p>
            <a:r>
              <a:rPr lang="en-US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In Windows, </a:t>
            </a:r>
            <a:r>
              <a:rPr lang="es-ES" err="1"/>
              <a:t>you</a:t>
            </a:r>
            <a:r>
              <a:rPr lang="es-ES"/>
              <a:t> can open </a:t>
            </a:r>
            <a:r>
              <a:rPr lang="es-ES" err="1"/>
              <a:t>Character</a:t>
            </a:r>
            <a:r>
              <a:rPr lang="es-ES"/>
              <a:t> </a:t>
            </a:r>
            <a:r>
              <a:rPr lang="es-ES" err="1"/>
              <a:t>Map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view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different</a:t>
            </a:r>
            <a:r>
              <a:rPr lang="es-ES"/>
              <a:t> </a:t>
            </a:r>
            <a:r>
              <a:rPr lang="es-ES" err="1"/>
              <a:t>characters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To represent numbers, us humans use the decimal system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This means each position can represent up to </a:t>
            </a:r>
            <a:r>
              <a:rPr lang="es-MX" b="1">
                <a:solidFill>
                  <a:srgbClr val="F55D3E"/>
                </a:solidFill>
              </a:rPr>
              <a:t>10 different possible values</a:t>
            </a:r>
            <a:r>
              <a:rPr lang="es-MX"/>
              <a:t>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AF9595-FFEA-A495-ACAB-E2A4349F0832}"/>
              </a:ext>
            </a:extLst>
          </p:cNvPr>
          <p:cNvSpPr/>
          <p:nvPr/>
        </p:nvSpPr>
        <p:spPr>
          <a:xfrm>
            <a:off x="8120448" y="4114800"/>
            <a:ext cx="2057400" cy="304800"/>
          </a:xfrm>
          <a:prstGeom prst="rect">
            <a:avLst/>
          </a:prstGeom>
          <a:solidFill>
            <a:srgbClr val="7F9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Largest number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C337F-FC26-7F43-0559-C3C80FDC38EA}"/>
              </a:ext>
            </a:extLst>
          </p:cNvPr>
          <p:cNvSpPr/>
          <p:nvPr/>
        </p:nvSpPr>
        <p:spPr>
          <a:xfrm>
            <a:off x="1981201" y="4114800"/>
            <a:ext cx="2057400" cy="304800"/>
          </a:xfrm>
          <a:prstGeom prst="rect">
            <a:avLst/>
          </a:prstGeom>
          <a:solidFill>
            <a:srgbClr val="D95821"/>
          </a:solidFill>
          <a:ln>
            <a:solidFill>
              <a:srgbClr val="D95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Smallest number</a:t>
            </a:r>
          </a:p>
        </p:txBody>
      </p:sp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/>
                  <a:t>To indicate a number is using the decimal system, we can add 10 as a subscript.</a:t>
                </a:r>
              </a:p>
              <a:p>
                <a:pPr marL="0" indent="0">
                  <a:buNone/>
                </a:pPr>
                <a:endParaRPr lang="es-MX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5" t="-195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Start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smallest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9	</a:t>
            </a:r>
            <a:r>
              <a:rPr lang="en-U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reach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largest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be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represented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	</a:t>
            </a:r>
            <a:r>
              <a:rPr lang="en-U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more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start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from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smallest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using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two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digits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Computers represent information using the binary system. Binary has a base of 2, which means each digit can represent </a:t>
            </a:r>
            <a:r>
              <a:rPr lang="en-US" b="1">
                <a:solidFill>
                  <a:srgbClr val="F55D3E"/>
                </a:solidFill>
              </a:rPr>
              <a:t>two possible values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CBAB3-897B-B289-6C7A-CA7EC0370734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BB3FE8-CDE3-C9F1-69B3-3E4239929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ADC7CC-D899-009F-7282-8E7DFD5DAA7E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FC2B7-B008-79B9-5086-F44D824DF888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D2271-4387-B3E8-8415-729829CBB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29CE4-42EE-89A4-158F-5C9804E7CC50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Largest number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27920-CF51-E672-3147-AB04E7EF0BBC}"/>
              </a:ext>
            </a:extLst>
          </p:cNvPr>
          <p:cNvSpPr/>
          <p:nvPr/>
        </p:nvSpPr>
        <p:spPr>
          <a:xfrm>
            <a:off x="8610600" y="4495800"/>
            <a:ext cx="685800" cy="533400"/>
          </a:xfrm>
          <a:prstGeom prst="rect">
            <a:avLst/>
          </a:prstGeom>
          <a:solidFill>
            <a:srgbClr val="8EA33B"/>
          </a:solidFill>
          <a:ln>
            <a:solidFill>
              <a:srgbClr val="8EA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To indicate we are using binary, we specify the base 2 as a subscript.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89679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  0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Start with one digit, with the smallest value in binary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  1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Largest binary number using one digit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10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Increase total number of digits to two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100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three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1000	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four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1100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1111</a:t>
            </a:r>
          </a:p>
          <a:p>
            <a:endParaRPr lang="es-MX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Decimal </a:t>
            </a:r>
            <a:r>
              <a:rPr lang="es-MX" err="1"/>
              <a:t>Conversions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99937B-347A-29B8-605B-6E2783DEA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D3521D-B856-5939-F9E7-E4C529DF1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016871-4E61-62F1-E70C-3E98E0B17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577E3F-AB95-C9B0-638D-C1936BCC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EE4FD-0166-D4D3-1B08-A8B37E532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720FE2-33DD-D208-7A70-E9F61C86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22F09-C6C7-7F3D-F683-3CAC8C10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D9191B-A535-A69D-7C5B-3EB554015BAE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4BD9E0-C0DF-5539-E157-EB7A0FA23DDB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BA1180-6735-FEDD-CD70-460AC04C426A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Binary to Decimal Conversion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2600">
                    <a:solidFill>
                      <a:srgbClr val="E71C5F"/>
                    </a:solidFill>
                  </a:rPr>
                  <a:t>1. Given a binary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110100</m:t>
                          </m:r>
                        </m:e>
                        <m:sub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/>
              </a:p>
              <a:p>
                <a:pPr marL="0" indent="0">
                  <a:buNone/>
                </a:pPr>
                <a:r>
                  <a:rPr lang="en-US" sz="2600">
                    <a:solidFill>
                      <a:srgbClr val="E71C5F"/>
                    </a:solidFill>
                  </a:rPr>
                  <a:t>2. We begin by numbering the positions of each digit right to left, starting from 0:</a:t>
                </a:r>
              </a:p>
              <a:p>
                <a:pPr marL="0" indent="0">
                  <a:buNone/>
                </a:pPr>
                <a:br>
                  <a:rPr lang="en-US" sz="2600"/>
                </a:b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r>
                  <a:rPr lang="en-US" sz="2600">
                    <a:solidFill>
                      <a:srgbClr val="E71C5F"/>
                    </a:solidFill>
                  </a:rPr>
                  <a:t>3. Now we add each digit multiplied by the base (2) elevated to its position</a:t>
                </a:r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86" t="-1951" r="-120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D1FB1C6-7FE9-491D-5C30-1604F6555A49}"/>
              </a:ext>
            </a:extLst>
          </p:cNvPr>
          <p:cNvGrpSpPr/>
          <p:nvPr/>
        </p:nvGrpSpPr>
        <p:grpSpPr>
          <a:xfrm>
            <a:off x="4495800" y="3447081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EDA95-FDF1-EDEC-49A6-42E40378792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E58263-ED00-2C5B-F719-606C912CCF93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D4800F-065E-00FB-CB03-0153B133FD1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26EE46-40D6-7BB6-BD6A-AFBFA627FA51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42235F-0981-104B-F0AF-E62318268B2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743F-DFAF-2E3D-7FCF-397064262C72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B71F10-38E6-E55F-90B2-5FD53A1E522C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5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7F4AA6-0A36-EDDE-3C04-66C805488A2A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4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000D2C-FB28-9B3B-C1B9-510D6955D92A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3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6CED3-EE48-009B-E747-BBB6E8D5DCD0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7A6AC5-83F4-0172-72B4-17365FE25DDD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32F6EC-BCE7-3C6B-5085-C161D9BAAC73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40D8E7-D84F-CC74-B831-D25CDDBD7FA3}"/>
              </a:ext>
            </a:extLst>
          </p:cNvPr>
          <p:cNvSpPr txBox="1"/>
          <p:nvPr/>
        </p:nvSpPr>
        <p:spPr>
          <a:xfrm>
            <a:off x="3558153" y="34577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digits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DBC0E-085F-0E5C-7472-9BA755B1D768}"/>
              </a:ext>
            </a:extLst>
          </p:cNvPr>
          <p:cNvSpPr txBox="1"/>
          <p:nvPr/>
        </p:nvSpPr>
        <p:spPr>
          <a:xfrm>
            <a:off x="3177153" y="390428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positions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42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035792" y="2011766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7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6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5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4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3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F0F79C1-7DAF-A90B-6D4D-F1D40FBB6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1" y="328047"/>
                <a:ext cx="9144000" cy="23876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MX"/>
                  <a:t>Another 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>
                              <a:latin typeface="Cambria Math" panose="02040503050406030204" pitchFamily="18" charset="0"/>
                            </a:rPr>
                            <m:t>1010</m:t>
                          </m:r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4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/>
              </a:p>
              <a:p>
                <a:endParaRPr lang="en-US" b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F0F79C1-7DAF-A90B-6D4D-F1D40FBB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28047"/>
                <a:ext cx="9144000" cy="2387600"/>
              </a:xfrm>
              <a:prstGeom prst="rect">
                <a:avLst/>
              </a:prstGeom>
              <a:blipFill>
                <a:blip r:embed="rId4"/>
                <a:stretch>
                  <a:fillRect l="-2774" t="-687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/>
              <a:t>Decimal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Conversion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B3BC79-4142-2839-5C53-89D08399ADF9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BBC81-0A3A-7A6D-22FB-231C216062C7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divide the decimal number by 2, which is the desired base (base).</a:t>
            </a:r>
          </a:p>
        </p:txBody>
      </p:sp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51211-C3AB-221F-1893-45561B75AD62}"/>
              </a:ext>
            </a:extLst>
          </p:cNvPr>
          <p:cNvSpPr/>
          <p:nvPr/>
        </p:nvSpPr>
        <p:spPr>
          <a:xfrm>
            <a:off x="7010402" y="227351"/>
            <a:ext cx="487679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5F998-0D16-34C3-7D18-4455A3F155B4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write down the remainder and the result of the division</a:t>
            </a:r>
          </a:p>
        </p:txBody>
      </p: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194C81-D093-5930-A822-D54196252D9F}"/>
              </a:ext>
            </a:extLst>
          </p:cNvPr>
          <p:cNvSpPr/>
          <p:nvPr/>
        </p:nvSpPr>
        <p:spPr>
          <a:xfrm>
            <a:off x="7315200" y="227351"/>
            <a:ext cx="4572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11C2BE-4386-933F-1A9C-2635A59D5F74}"/>
              </a:ext>
            </a:extLst>
          </p:cNvPr>
          <p:cNvSpPr/>
          <p:nvPr/>
        </p:nvSpPr>
        <p:spPr>
          <a:xfrm>
            <a:off x="5943600" y="2507480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repeat the operation, we write down the remainder and the result</a:t>
            </a:r>
          </a:p>
        </p:txBody>
      </p: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FC66E9-40C4-FDD2-A999-80573A258DBB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13438-EC3E-80F6-546A-23A9B53750EE}"/>
              </a:ext>
            </a:extLst>
          </p:cNvPr>
          <p:cNvSpPr/>
          <p:nvPr/>
        </p:nvSpPr>
        <p:spPr>
          <a:xfrm>
            <a:off x="6096000" y="2791777"/>
            <a:ext cx="5334000" cy="147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9F6765-3402-82FC-9808-20FA0E7857F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9EF31-B029-D2E5-F1DD-CC32AA0175EE}"/>
              </a:ext>
            </a:extLst>
          </p:cNvPr>
          <p:cNvSpPr/>
          <p:nvPr/>
        </p:nvSpPr>
        <p:spPr>
          <a:xfrm>
            <a:off x="6455687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The result of the integer division 125/2 is 62, with a remainder of 1.</a:t>
            </a:r>
          </a:p>
        </p:txBody>
      </p: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1BBD19-482D-8B13-8DDA-CE58FF5C8FA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CB256-3BA8-D49D-D9DB-52B60240AF75}"/>
              </a:ext>
            </a:extLst>
          </p:cNvPr>
          <p:cNvSpPr/>
          <p:nvPr/>
        </p:nvSpPr>
        <p:spPr>
          <a:xfrm>
            <a:off x="6260204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keep repeating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>
                <a:solidFill>
                  <a:srgbClr val="F55D3E"/>
                </a:solidFill>
              </a:rPr>
              <a:t>B</a:t>
            </a:r>
            <a:r>
              <a:rPr lang="es-MX" err="1"/>
              <a:t>inary</a:t>
            </a:r>
            <a:r>
              <a:rPr lang="es-MX"/>
              <a:t> </a:t>
            </a:r>
            <a:r>
              <a:rPr lang="es-MX" err="1"/>
              <a:t>dig</a:t>
            </a:r>
            <a:r>
              <a:rPr lang="es-MX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A bit </a:t>
            </a:r>
            <a:r>
              <a:rPr lang="es-ES" sz="3200" dirty="0" err="1"/>
              <a:t>is</a:t>
            </a:r>
            <a:r>
              <a:rPr lang="es-ES" sz="3200"/>
              <a:t> </a:t>
            </a:r>
            <a:r>
              <a:rPr lang="es-ES" sz="3200" err="1"/>
              <a:t>the</a:t>
            </a:r>
            <a:r>
              <a:rPr lang="es-ES" sz="3200"/>
              <a:t> </a:t>
            </a:r>
            <a:r>
              <a:rPr lang="es-ES" sz="3200" err="1"/>
              <a:t>most</a:t>
            </a:r>
            <a:r>
              <a:rPr lang="es-ES" sz="3200"/>
              <a:t> </a:t>
            </a:r>
            <a:r>
              <a:rPr lang="es-ES" sz="3200" err="1"/>
              <a:t>basic</a:t>
            </a:r>
            <a:r>
              <a:rPr lang="es-ES" sz="3200"/>
              <a:t> </a:t>
            </a:r>
            <a:r>
              <a:rPr lang="es-ES" sz="3200" err="1"/>
              <a:t>unit</a:t>
            </a:r>
            <a:r>
              <a:rPr lang="es-ES" sz="3200"/>
              <a:t> </a:t>
            </a:r>
            <a:r>
              <a:rPr lang="es-ES" sz="3200" err="1"/>
              <a:t>of</a:t>
            </a:r>
            <a:r>
              <a:rPr lang="es-ES" sz="3200"/>
              <a:t> </a:t>
            </a:r>
            <a:r>
              <a:rPr lang="es-ES" sz="3200" err="1"/>
              <a:t>information</a:t>
            </a:r>
            <a:r>
              <a:rPr lang="es-ES" sz="3200"/>
              <a:t> in </a:t>
            </a:r>
            <a:r>
              <a:rPr lang="es-ES" sz="3200" err="1"/>
              <a:t>the</a:t>
            </a:r>
            <a:r>
              <a:rPr lang="es-ES" sz="3200"/>
              <a:t> digital </a:t>
            </a:r>
            <a:r>
              <a:rPr lang="es-ES" sz="3200" err="1"/>
              <a:t>world</a:t>
            </a:r>
            <a:r>
              <a:rPr lang="es-ES" sz="3200"/>
              <a:t>. A bit can be </a:t>
            </a:r>
            <a:r>
              <a:rPr lang="es-ES" sz="3200" err="1"/>
              <a:t>represented</a:t>
            </a:r>
            <a:r>
              <a:rPr lang="es-ES" sz="3200"/>
              <a:t> </a:t>
            </a:r>
            <a:r>
              <a:rPr lang="es-ES" sz="3200" err="1"/>
              <a:t>using</a:t>
            </a:r>
            <a:r>
              <a:rPr lang="es-ES" sz="3200"/>
              <a:t> </a:t>
            </a:r>
            <a:r>
              <a:rPr lang="es-ES" sz="3200" err="1"/>
              <a:t>two</a:t>
            </a:r>
            <a:r>
              <a:rPr lang="es-ES" sz="3200"/>
              <a:t> </a:t>
            </a:r>
            <a:r>
              <a:rPr lang="es-ES" sz="3200" err="1"/>
              <a:t>values</a:t>
            </a:r>
            <a:r>
              <a:rPr lang="es-ES" sz="3200"/>
              <a:t>: </a:t>
            </a:r>
            <a:r>
              <a:rPr lang="es-ES" sz="3200" b="1">
                <a:solidFill>
                  <a:srgbClr val="F55D3E"/>
                </a:solidFill>
              </a:rPr>
              <a:t>0</a:t>
            </a:r>
            <a:r>
              <a:rPr lang="es-ES" sz="3200"/>
              <a:t>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>
                <a:solidFill>
                  <a:srgbClr val="F55D3E"/>
                </a:solidFill>
              </a:rPr>
              <a:t>1</a:t>
            </a:r>
            <a:r>
              <a:rPr lang="es-ES" sz="3200"/>
              <a:t>.</a:t>
            </a:r>
          </a:p>
          <a:p>
            <a:pPr marL="0" indent="0">
              <a:buNone/>
            </a:pPr>
            <a:endParaRPr lang="es-ES" sz="3200"/>
          </a:p>
          <a:p>
            <a:pPr marL="0" indent="0">
              <a:buNone/>
            </a:pPr>
            <a:r>
              <a:rPr lang="es-ES" sz="3200" err="1"/>
              <a:t>Other</a:t>
            </a:r>
            <a:r>
              <a:rPr lang="es-ES" sz="3200"/>
              <a:t> </a:t>
            </a:r>
            <a:r>
              <a:rPr lang="es-ES" sz="3200" err="1"/>
              <a:t>representations</a:t>
            </a:r>
            <a:r>
              <a:rPr lang="es-ES" sz="3200"/>
              <a:t> </a:t>
            </a:r>
            <a:r>
              <a:rPr lang="es-ES" sz="3200" err="1"/>
              <a:t>such</a:t>
            </a:r>
            <a:r>
              <a:rPr lang="es-ES" sz="3200"/>
              <a:t> as </a:t>
            </a:r>
            <a:r>
              <a:rPr lang="es-ES" sz="3200" b="1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/>
              <a:t>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/>
              <a:t>,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 err="1">
                <a:solidFill>
                  <a:srgbClr val="F55D3E"/>
                </a:solidFill>
              </a:rPr>
              <a:t>on</a:t>
            </a:r>
            <a:r>
              <a:rPr lang="es-ES" sz="3200" b="1">
                <a:solidFill>
                  <a:srgbClr val="F55D3E"/>
                </a:solidFill>
              </a:rPr>
              <a:t> </a:t>
            </a:r>
            <a:r>
              <a:rPr lang="es-ES" sz="3200"/>
              <a:t>and </a:t>
            </a:r>
            <a:r>
              <a:rPr lang="es-ES" sz="3200" b="1">
                <a:solidFill>
                  <a:srgbClr val="F55D3E"/>
                </a:solidFill>
              </a:rPr>
              <a:t>off</a:t>
            </a:r>
            <a:r>
              <a:rPr lang="es-ES" sz="320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AE174F-A1B9-1F33-6445-262395761AD8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9CDE1-19C3-CA10-0483-CCE11CF64B60}"/>
              </a:ext>
            </a:extLst>
          </p:cNvPr>
          <p:cNvSpPr/>
          <p:nvPr/>
        </p:nvSpPr>
        <p:spPr>
          <a:xfrm>
            <a:off x="6238433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D1E2CC-CFBF-E13D-76CA-645A1186632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92292-F833-E517-BF7A-8B328F9128CF}"/>
              </a:ext>
            </a:extLst>
          </p:cNvPr>
          <p:cNvSpPr/>
          <p:nvPr/>
        </p:nvSpPr>
        <p:spPr>
          <a:xfrm>
            <a:off x="6096000" y="2278255"/>
            <a:ext cx="5846087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654BCA4-8A7D-7DE1-91F1-A573D5BB7F85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793832-4502-C869-BD56-FDB77234227E}"/>
              </a:ext>
            </a:extLst>
          </p:cNvPr>
          <p:cNvSpPr/>
          <p:nvPr/>
        </p:nvSpPr>
        <p:spPr>
          <a:xfrm>
            <a:off x="6117771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2CD23F-B752-286E-8F07-76E1850C4252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24A38-898A-20EC-9AC8-1680B94D25F5}"/>
              </a:ext>
            </a:extLst>
          </p:cNvPr>
          <p:cNvSpPr/>
          <p:nvPr/>
        </p:nvSpPr>
        <p:spPr>
          <a:xfrm>
            <a:off x="6096000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0A1149-1B5C-7E60-512C-850ACF72B4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BE4439-6211-4646-9FD1-1702E662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!!g2">
              <a:extLst>
                <a:ext uri="{FF2B5EF4-FFF2-40B4-BE49-F238E27FC236}">
                  <a16:creationId xmlns:a16="http://schemas.microsoft.com/office/drawing/2014/main" id="{459A3140-138B-4808-B9E3-EA7750918EDA}"/>
                </a:ext>
              </a:extLst>
            </p:cNvPr>
            <p:cNvGrpSpPr/>
            <p:nvPr/>
          </p:nvGrpSpPr>
          <p:grpSpPr>
            <a:xfrm>
              <a:off x="4343400" y="5867400"/>
              <a:ext cx="1884147" cy="408623"/>
              <a:chOff x="4343400" y="2438400"/>
              <a:chExt cx="1884147" cy="40862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CB5C66-3F3D-4ADE-A9BB-94375D49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43400" y="2667000"/>
                <a:ext cx="457200" cy="1"/>
              </a:xfrm>
              <a:prstGeom prst="straightConnector1">
                <a:avLst/>
              </a:prstGeom>
              <a:ln w="57150">
                <a:solidFill>
                  <a:srgbClr val="E71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E75DD-0CA5-4430-9DBE-0E64335FF0B8}"/>
                  </a:ext>
                </a:extLst>
              </p:cNvPr>
              <p:cNvSpPr txBox="1"/>
              <p:nvPr/>
            </p:nvSpPr>
            <p:spPr>
              <a:xfrm>
                <a:off x="4855945" y="2438400"/>
                <a:ext cx="1371602" cy="408623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err="1">
                    <a:solidFill>
                      <a:schemeClr val="bg1"/>
                    </a:solidFill>
                  </a:rPr>
                  <a:t>Remainder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!!g1">
              <a:extLst>
                <a:ext uri="{FF2B5EF4-FFF2-40B4-BE49-F238E27FC236}">
                  <a16:creationId xmlns:a16="http://schemas.microsoft.com/office/drawing/2014/main" id="{3FE41089-CA41-44EA-9B06-58BA18DAEBCB}"/>
                </a:ext>
              </a:extLst>
            </p:cNvPr>
            <p:cNvSpPr txBox="1"/>
            <p:nvPr/>
          </p:nvSpPr>
          <p:spPr>
            <a:xfrm>
              <a:off x="457200" y="6352223"/>
              <a:ext cx="2057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r>
                <a:rPr lang="es-MX">
                  <a:solidFill>
                    <a:schemeClr val="bg1"/>
                  </a:solidFill>
                </a:rPr>
                <a:t> </a:t>
              </a:r>
              <a:r>
                <a:rPr lang="es-MX" err="1">
                  <a:solidFill>
                    <a:schemeClr val="bg1"/>
                  </a:solidFill>
                </a:rPr>
                <a:t>is</a:t>
              </a:r>
              <a:r>
                <a:rPr lang="es-MX">
                  <a:solidFill>
                    <a:schemeClr val="bg1"/>
                  </a:solidFill>
                </a:rPr>
                <a:t> 0!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1ADAC5-498C-4AAD-9136-D3278040D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67"/>
            <a:stretch/>
          </p:blipFill>
          <p:spPr>
            <a:xfrm>
              <a:off x="3048000" y="6331227"/>
              <a:ext cx="381000" cy="5267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47EA73-A5CA-0229-42F7-CA526E994FFB}"/>
                </a:ext>
              </a:extLst>
            </p:cNvPr>
            <p:cNvSpPr/>
            <p:nvPr/>
          </p:nvSpPr>
          <p:spPr>
            <a:xfrm>
              <a:off x="5867400" y="2743200"/>
              <a:ext cx="5562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E71C5F"/>
                  </a:solidFill>
                </a:rPr>
                <a:t>The integer division 1/2 = 0, with a remainder of 1. We write the </a:t>
              </a:r>
              <a:r>
                <a:rPr lang="en-US" sz="2400" err="1">
                  <a:solidFill>
                    <a:srgbClr val="E71C5F"/>
                  </a:solidFill>
                </a:rPr>
                <a:t>remainer</a:t>
              </a:r>
              <a:r>
                <a:rPr lang="en-US" sz="2400">
                  <a:solidFill>
                    <a:srgbClr val="E71C5F"/>
                  </a:solidFill>
                </a:rPr>
                <a:t> and finish.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B7E6BE-7D81-A2CF-147C-13849FEFB7A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A25BFE-C4EE-2B90-DF7D-19CDE67484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DB435A-BD8B-4181-9507-FAEF6169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70E22D-5A8D-4ACA-864E-FC9EC9CAF95F}"/>
                </a:ext>
              </a:extLst>
            </p:cNvPr>
            <p:cNvSpPr/>
            <p:nvPr/>
          </p:nvSpPr>
          <p:spPr>
            <a:xfrm>
              <a:off x="6629400" y="227351"/>
              <a:ext cx="5257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</a:rPr>
                <a:t>Decimal to Binary Conversion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47DD8F-EF80-855D-F8A7-E92F6F5C9CFF}"/>
                </a:ext>
              </a:extLst>
            </p:cNvPr>
            <p:cNvSpPr/>
            <p:nvPr/>
          </p:nvSpPr>
          <p:spPr>
            <a:xfrm>
              <a:off x="6324600" y="5451613"/>
              <a:ext cx="54864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E71C5F"/>
                  </a:solidFill>
                </a:rPr>
                <a:t>To finish, we copy the numbers in sequence from bottom to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C07B-387A-78B5-EDC4-DF370B6AE651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Individual </a:t>
            </a:r>
            <a:r>
              <a:rPr lang="es-MX" err="1"/>
              <a:t>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In hexadecimal system, each digit can represent 16 possible values. For this, the characters used go from 0</a:t>
            </a:r>
            <a:r>
              <a:rPr lang="es-MX" dirty="0">
                <a:sym typeface="Wingdings" panose="05000000000000000000" pitchFamily="2" charset="2"/>
              </a:rPr>
              <a:t> to </a:t>
            </a:r>
            <a:r>
              <a:rPr lang="es-MX" dirty="0"/>
              <a:t>9 and letters from A</a:t>
            </a:r>
            <a:r>
              <a:rPr lang="en-US" dirty="0">
                <a:sym typeface="Wingdings" panose="05000000000000000000" pitchFamily="2" charset="2"/>
              </a:rPr>
              <a:t> to F.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DC2323-0900-803B-05FD-D9A2440D2DE9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FBE2E5-603F-4D99-8A64-6E06CF328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3C6EC6-8CEC-1AE2-8073-990720051DB1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498F1-4BF7-56D1-E70F-BA96AC089A65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2242F6-CFEE-4990-AB24-F7A5EFEFD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99BBDF-29CF-4CB8-516B-F15CF33E8109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Largest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Where</a:t>
            </a:r>
            <a:r>
              <a:rPr lang="es-MX"/>
              <a:t> do </a:t>
            </a:r>
            <a:r>
              <a:rPr lang="es-MX" err="1"/>
              <a:t>we</a:t>
            </a:r>
            <a:r>
              <a:rPr lang="es-MX"/>
              <a:t> use hexadecimal </a:t>
            </a:r>
            <a:r>
              <a:rPr lang="es-MX" err="1"/>
              <a:t>numbers</a:t>
            </a:r>
            <a:r>
              <a:rPr lang="es-MX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143000"/>
            <a:ext cx="44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err="1">
                <a:sym typeface="Wingdings" panose="05000000000000000000" pitchFamily="2" charset="2"/>
              </a:rPr>
              <a:t>To</a:t>
            </a:r>
            <a:r>
              <a:rPr lang="es-MX" sz="2800">
                <a:sym typeface="Wingdings" panose="05000000000000000000" pitchFamily="2" charset="2"/>
              </a:rPr>
              <a:t> </a:t>
            </a:r>
            <a:r>
              <a:rPr lang="es-MX" sz="2800" err="1">
                <a:sym typeface="Wingdings" panose="05000000000000000000" pitchFamily="2" charset="2"/>
              </a:rPr>
              <a:t>represent</a:t>
            </a:r>
            <a:r>
              <a:rPr lang="es-MX" sz="2800">
                <a:sym typeface="Wingdings" panose="05000000000000000000" pitchFamily="2" charset="2"/>
              </a:rPr>
              <a:t> RGB </a:t>
            </a:r>
            <a:r>
              <a:rPr lang="es-MX" sz="2800" err="1">
                <a:sym typeface="Wingdings" panose="05000000000000000000" pitchFamily="2" charset="2"/>
              </a:rPr>
              <a:t>colors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>
                <a:sym typeface="Wingdings" panose="05000000000000000000" pitchFamily="2" charset="2"/>
              </a:rPr>
              <a:t>In </a:t>
            </a:r>
            <a:r>
              <a:rPr lang="es-MX" sz="2800" err="1">
                <a:sym typeface="Wingdings" panose="05000000000000000000" pitchFamily="2" charset="2"/>
              </a:rPr>
              <a:t>networks</a:t>
            </a:r>
            <a:r>
              <a:rPr lang="es-MX" sz="2800">
                <a:sym typeface="Wingdings" panose="05000000000000000000" pitchFamily="2" charset="2"/>
              </a:rPr>
              <a:t>, </a:t>
            </a:r>
            <a:r>
              <a:rPr lang="es-MX" sz="2800" err="1">
                <a:sym typeface="Wingdings" panose="05000000000000000000" pitchFamily="2" charset="2"/>
              </a:rPr>
              <a:t>for</a:t>
            </a:r>
            <a:r>
              <a:rPr lang="es-MX" sz="2800">
                <a:sym typeface="Wingdings" panose="05000000000000000000" pitchFamily="2" charset="2"/>
              </a:rPr>
              <a:t> </a:t>
            </a:r>
            <a:r>
              <a:rPr lang="es-MX" sz="2800" err="1">
                <a:sym typeface="Wingdings" panose="05000000000000000000" pitchFamily="2" charset="2"/>
              </a:rPr>
              <a:t>computer</a:t>
            </a:r>
            <a:r>
              <a:rPr lang="es-MX" sz="2800">
                <a:sym typeface="Wingdings" panose="05000000000000000000" pitchFamily="2" charset="2"/>
              </a:rPr>
              <a:t> MAC </a:t>
            </a:r>
            <a:r>
              <a:rPr lang="es-MX" sz="2800" err="1">
                <a:sym typeface="Wingdings" panose="05000000000000000000" pitchFamily="2" charset="2"/>
              </a:rPr>
              <a:t>Addresses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computer science, a hexadecimal base is represented using the following prefix: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Another way of representing it is by including 16 as a subscript: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1 digit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two digits</a:t>
            </a:r>
            <a:endParaRPr lang="es-MX" sz="1700" b="1">
              <a:solidFill>
                <a:srgbClr val="F55D3E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EA56E-A390-02DA-0FE5-D913F18CF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87" b="26669"/>
          <a:stretch/>
        </p:blipFill>
        <p:spPr>
          <a:xfrm>
            <a:off x="0" y="3876056"/>
            <a:ext cx="121920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Binary to Hex Conversion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2600" dirty="0">
                    <a:solidFill>
                      <a:srgbClr val="E71C5F"/>
                    </a:solidFill>
                  </a:rPr>
                  <a:t>1. Given a binary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101101</m:t>
                          </m:r>
                        </m:e>
                        <m:sub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2. From right to left, we begin grouping groups of 4 bits</a:t>
                </a:r>
                <a:br>
                  <a:rPr lang="en-US" sz="2600" dirty="0"/>
                </a:br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3. We convert each group to hexadecimal. Remember each digit goes from 0 to F</a:t>
                </a: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4. Now we put the numbers together in the proper order.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6" t="-1951" r="-43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C9AE5B-4F55-EE1D-FEF3-D09CC168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89" b="62222"/>
          <a:stretch/>
        </p:blipFill>
        <p:spPr>
          <a:xfrm>
            <a:off x="0" y="2573632"/>
            <a:ext cx="12192000" cy="609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1CC35-28D1-C509-D309-CFFA4C11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1" b="13560"/>
          <a:stretch/>
        </p:blipFill>
        <p:spPr>
          <a:xfrm>
            <a:off x="0" y="6332175"/>
            <a:ext cx="12192000" cy="5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Hex to Decimal Conversions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s-MX" sz="2600" dirty="0">
                <a:solidFill>
                  <a:srgbClr val="E71C5F"/>
                </a:solidFill>
              </a:rPr>
              <a:t>Given a hexadecimal number:</a:t>
            </a: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r>
              <a:rPr lang="es-MX" sz="2600" dirty="0">
                <a:solidFill>
                  <a:srgbClr val="E71C5F"/>
                </a:solidFill>
              </a:rPr>
              <a:t>2. We extend the polinomious by multiplying each digit (in decimal) and its base to the power of its position:</a:t>
            </a: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r>
              <a:rPr lang="es-MX" sz="2600" dirty="0">
                <a:solidFill>
                  <a:srgbClr val="E71C5F"/>
                </a:solidFill>
              </a:rPr>
              <a:t>3. Add every factor:</a:t>
            </a:r>
          </a:p>
          <a:p>
            <a:pPr marL="0" indent="0">
              <a:buNone/>
            </a:pPr>
            <a:endParaRPr lang="en-US" sz="2600" dirty="0">
              <a:solidFill>
                <a:srgbClr val="E71C5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57835-FAFB-0192-C0A4-5F02BD990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95" b="62222"/>
          <a:stretch/>
        </p:blipFill>
        <p:spPr>
          <a:xfrm>
            <a:off x="-1" y="1819909"/>
            <a:ext cx="12192000" cy="478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D92C9-6D4A-6286-4477-7E9B993CC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89" b="23333"/>
          <a:stretch/>
        </p:blipFill>
        <p:spPr>
          <a:xfrm>
            <a:off x="-1" y="3130199"/>
            <a:ext cx="12192000" cy="152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62EE3-61FE-1E30-3C5F-7D1167C7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56"/>
          <a:stretch/>
        </p:blipFill>
        <p:spPr>
          <a:xfrm>
            <a:off x="0" y="5486400"/>
            <a:ext cx="12192000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6D360-F992-87A7-7E00-D6F3D3A6DD64}"/>
              </a:ext>
            </a:extLst>
          </p:cNvPr>
          <p:cNvSpPr txBox="1"/>
          <p:nvPr/>
        </p:nvSpPr>
        <p:spPr>
          <a:xfrm>
            <a:off x="3581400" y="3130199"/>
            <a:ext cx="304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MX" sz="2400" dirty="0"/>
              <a:t>Remember that:</a:t>
            </a:r>
          </a:p>
        </p:txBody>
      </p:sp>
    </p:spTree>
    <p:extLst>
      <p:ext uri="{BB962C8B-B14F-4D97-AF65-F5344CB8AC3E}">
        <p14:creationId xmlns:p14="http://schemas.microsoft.com/office/powerpoint/2010/main" val="3876563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Individual work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4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DC3670-2361-6E49-C4FC-3A1CA56C7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88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We can express the amount of representable values “M” as a function of the amount of bits “n”.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For example, if we use a single byte (8 bits) we can represent: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5" t="-1951" r="-16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3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>
                    <a:solidFill>
                      <a:srgbClr val="E71C5F"/>
                    </a:solidFill>
                  </a:rPr>
                  <a:t>Solving for n in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>
                    <a:solidFill>
                      <a:srgbClr val="E71C5F"/>
                    </a:solidFill>
                  </a:rPr>
                  <a:t>For example, for an alphabet of 10 different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The minimum number of bits can be described by the next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205" t="-210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7569"/>
            <a:ext cx="7391399" cy="685799"/>
          </a:xfrm>
        </p:spPr>
        <p:txBody>
          <a:bodyPr>
            <a:normAutofit fontScale="90000"/>
          </a:bodyPr>
          <a:lstStyle/>
          <a:p>
            <a:r>
              <a:rPr lang="en-US"/>
              <a:t>Here is an alternative method.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1 bit</a:t>
                </a:r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2 bits</a:t>
                </a:r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929715" y="1307896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3 bits</a:t>
                </a:r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4 bits</a:t>
                </a:r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>
                <a:solidFill>
                  <a:srgbClr val="F55D3E"/>
                </a:solidFill>
              </a:rPr>
              <a:t>B</a:t>
            </a:r>
            <a:r>
              <a:rPr lang="es-MX" err="1"/>
              <a:t>inary</a:t>
            </a:r>
            <a:r>
              <a:rPr lang="es-MX"/>
              <a:t> </a:t>
            </a:r>
            <a:r>
              <a:rPr lang="es-MX" err="1"/>
              <a:t>dig</a:t>
            </a:r>
            <a:r>
              <a:rPr lang="es-MX" err="1">
                <a:solidFill>
                  <a:srgbClr val="F55D3E"/>
                </a:solidFill>
              </a:rPr>
              <a:t>IT</a:t>
            </a:r>
            <a:endParaRPr lang="en-US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err="1"/>
              <a:t>Why</a:t>
            </a:r>
            <a:r>
              <a:rPr lang="es-ES" sz="6600"/>
              <a:t> do </a:t>
            </a:r>
            <a:r>
              <a:rPr lang="es-ES" sz="6600" err="1"/>
              <a:t>we</a:t>
            </a:r>
            <a:r>
              <a:rPr lang="es-ES" sz="6600"/>
              <a:t> use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Example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If we want to represent an alphabet of 700 different characters, we need to increment the bit count one by one until it covers the alphabet we need.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values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values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values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values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values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values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values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values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values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values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6" t="-3415" b="-12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25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/>
              <a:t>Data </a:t>
            </a:r>
            <a:r>
              <a:rPr lang="es-MX" sz="4000" err="1"/>
              <a:t>storage</a:t>
            </a:r>
            <a:r>
              <a:rPr lang="es-MX" sz="4000"/>
              <a:t> </a:t>
            </a:r>
            <a:r>
              <a:rPr lang="es-MX" sz="4000" err="1"/>
              <a:t>is</a:t>
            </a:r>
            <a:r>
              <a:rPr lang="es-MX" sz="4000"/>
              <a:t> more </a:t>
            </a:r>
            <a:r>
              <a:rPr lang="es-MX" sz="4000" err="1"/>
              <a:t>reliable</a:t>
            </a:r>
            <a:r>
              <a:rPr lang="es-MX" sz="4000"/>
              <a:t> </a:t>
            </a:r>
            <a:r>
              <a:rPr lang="es-MX" sz="4000" err="1"/>
              <a:t>when</a:t>
            </a:r>
            <a:r>
              <a:rPr lang="es-MX" sz="4000"/>
              <a:t> </a:t>
            </a:r>
            <a:r>
              <a:rPr lang="es-MX" sz="4000" err="1"/>
              <a:t>using</a:t>
            </a:r>
            <a:r>
              <a:rPr lang="es-MX" sz="4000"/>
              <a:t> 2 posible </a:t>
            </a:r>
            <a:r>
              <a:rPr lang="es-MX" sz="4000" err="1"/>
              <a:t>states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endParaRPr lang="en-US" sz="4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err="1"/>
              <a:t>Transistors</a:t>
            </a:r>
            <a:r>
              <a:rPr lang="es-MX" sz="4000"/>
              <a:t> </a:t>
            </a:r>
            <a:r>
              <a:rPr lang="es-MX" sz="4000" err="1"/>
              <a:t>have</a:t>
            </a:r>
            <a:r>
              <a:rPr lang="es-MX" sz="4000"/>
              <a:t> </a:t>
            </a:r>
            <a:r>
              <a:rPr lang="es-MX" sz="4000" err="1"/>
              <a:t>two</a:t>
            </a:r>
            <a:r>
              <a:rPr lang="es-MX" sz="4000"/>
              <a:t> </a:t>
            </a:r>
            <a:r>
              <a:rPr lang="es-MX" sz="4000" err="1"/>
              <a:t>states</a:t>
            </a:r>
            <a:r>
              <a:rPr lang="es-MX" sz="4000"/>
              <a:t>: </a:t>
            </a:r>
            <a:r>
              <a:rPr lang="es-MX" sz="4000" err="1"/>
              <a:t>on</a:t>
            </a:r>
            <a:r>
              <a:rPr lang="es-MX" sz="4000"/>
              <a:t> / off</a:t>
            </a:r>
            <a:endParaRPr lang="en-US" sz="4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1</a:t>
            </a:r>
            <a:endParaRPr lang="en-US" sz="15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2</a:t>
            </a:r>
            <a:endParaRPr lang="en-US" sz="15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3</a:t>
            </a:r>
            <a:endParaRPr lang="en-US" sz="1500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7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Assume we have the following readings from a hard disk drive.</a:t>
            </a: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0 = 0V to 1.75V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1 = 1.76V to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1729</Words>
  <Application>Microsoft Macintosh PowerPoint</Application>
  <PresentationFormat>Widescreen</PresentationFormat>
  <Paragraphs>577</Paragraphs>
  <Slides>71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Cascadia Code</vt:lpstr>
      <vt:lpstr>Cambria Math</vt:lpstr>
      <vt:lpstr>Calibri</vt:lpstr>
      <vt:lpstr>Rubik</vt:lpstr>
      <vt:lpstr>Rokkitt</vt:lpstr>
      <vt:lpstr>Courier New</vt:lpstr>
      <vt:lpstr>Office Theme</vt:lpstr>
      <vt:lpstr>Topic 2</vt:lpstr>
      <vt:lpstr>What language do computers think in?</vt:lpstr>
      <vt:lpstr>PowerPoint Presentation</vt:lpstr>
      <vt:lpstr>Bits</vt:lpstr>
      <vt:lpstr>Binary digIT</vt:lpstr>
      <vt:lpstr>PowerPoint Presentation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Internet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Characters</vt:lpstr>
      <vt:lpstr>Characters</vt:lpstr>
      <vt:lpstr>Characters</vt:lpstr>
      <vt:lpstr>Alphabetic Characters</vt:lpstr>
      <vt:lpstr>Numeric Characters</vt:lpstr>
      <vt:lpstr>Special Characters</vt:lpstr>
      <vt:lpstr>Control Characters</vt:lpstr>
      <vt:lpstr>Graphic Characters</vt:lpstr>
      <vt:lpstr>Character Map</vt:lpstr>
      <vt:lpstr>Decimal System</vt:lpstr>
      <vt:lpstr>Decimal System</vt:lpstr>
      <vt:lpstr>Decimal System</vt:lpstr>
      <vt:lpstr>PowerPoint Presentation</vt:lpstr>
      <vt:lpstr>Binary System</vt:lpstr>
      <vt:lpstr>Binary System</vt:lpstr>
      <vt:lpstr>Binary System</vt:lpstr>
      <vt:lpstr>PowerPoint Presentation</vt:lpstr>
      <vt:lpstr>Binary to Decimal Conversions</vt:lpstr>
      <vt:lpstr>Binary to Decimal Conversion</vt:lpstr>
      <vt:lpstr>PowerPoint Presentation</vt:lpstr>
      <vt:lpstr>Decimal to Binary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 System</vt:lpstr>
      <vt:lpstr>Hexadecimal System</vt:lpstr>
      <vt:lpstr>Where do we use hexadecimal numbers?</vt:lpstr>
      <vt:lpstr>Hexadecimal System</vt:lpstr>
      <vt:lpstr>PowerPoint Presentation</vt:lpstr>
      <vt:lpstr>Binary to Hex Conversion</vt:lpstr>
      <vt:lpstr>Hex to Decimal Conversions</vt:lpstr>
      <vt:lpstr>Individual work</vt:lpstr>
      <vt:lpstr>Data Encoding</vt:lpstr>
      <vt:lpstr>PowerPoint Presentation</vt:lpstr>
      <vt:lpstr>Data Encoding</vt:lpstr>
      <vt:lpstr>Data Encoding</vt:lpstr>
      <vt:lpstr>Here is an alternative method.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193</cp:revision>
  <dcterms:created xsi:type="dcterms:W3CDTF">2020-08-26T01:11:27Z</dcterms:created>
  <dcterms:modified xsi:type="dcterms:W3CDTF">2023-09-18T14:28:24Z</dcterms:modified>
</cp:coreProperties>
</file>